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26876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/>
                </a:solidFill>
              </a:rPr>
              <a:t>«Совершенствование игровой деятельности дошкольников через ознакомление с окружающим» </a:t>
            </a:r>
            <a:endParaRPr lang="ru-RU" sz="3600" b="1" i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544522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Подготовила: Воспитатель  Шокурова О.В группы общеразвивающей направленности от 3 до 4 лет МБДОУ ДС №7 </a:t>
            </a:r>
            <a:r>
              <a:rPr lang="ru-RU" b="1" dirty="0" err="1" smtClean="0">
                <a:solidFill>
                  <a:schemeClr val="bg2"/>
                </a:solidFill>
              </a:rPr>
              <a:t>г.Кузнецка</a:t>
            </a:r>
            <a:endParaRPr lang="ru-R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88640"/>
            <a:ext cx="79928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chemeClr val="bg2"/>
                </a:solidFill>
              </a:rPr>
              <a:t>             Сюжетно- ролевая игра «Кафе»</a:t>
            </a:r>
            <a:endParaRPr lang="en-US" sz="2800" b="1" dirty="0" smtClean="0">
              <a:solidFill>
                <a:schemeClr val="bg2"/>
              </a:solidFill>
            </a:endParaRPr>
          </a:p>
          <a:p>
            <a:r>
              <a:rPr lang="ru-RU" sz="2800" b="1" dirty="0" smtClean="0">
                <a:solidFill>
                  <a:schemeClr val="bg2"/>
                </a:solidFill>
              </a:rPr>
              <a:t>Подготовительная </a:t>
            </a:r>
            <a:r>
              <a:rPr lang="ru-RU" sz="2800" b="1" dirty="0">
                <a:solidFill>
                  <a:schemeClr val="bg2"/>
                </a:solidFill>
              </a:rPr>
              <a:t>работа: беседы, чтение тематической литературы, изготовление атрибутов своими руками.</a:t>
            </a:r>
          </a:p>
          <a:p>
            <a:r>
              <a:rPr lang="ru-RU" sz="2800" b="1" dirty="0">
                <a:solidFill>
                  <a:schemeClr val="bg2"/>
                </a:solidFill>
              </a:rPr>
              <a:t>Роли: официанты, посетители, уборщица, кондитер (повар), водитель, аниматоры.</a:t>
            </a:r>
          </a:p>
          <a:p>
            <a:r>
              <a:rPr lang="ru-RU" sz="2800" b="1" dirty="0">
                <a:solidFill>
                  <a:schemeClr val="bg2"/>
                </a:solidFill>
              </a:rPr>
              <a:t>Игровые действия: кукла Маша пригласила друзей на День рождения в детское кафе. Игрушки приходят в кафе, их встречают аниматоры, дарят воздушные шары, развлекают. Все поздравляют Маша и дарят подарки. Затем все усаживаются за столики и выбирают из предложенного официантом меню разные лакомства.</a:t>
            </a:r>
          </a:p>
        </p:txBody>
      </p:sp>
    </p:spTree>
    <p:extLst>
      <p:ext uri="{BB962C8B-B14F-4D97-AF65-F5344CB8AC3E}">
        <p14:creationId xmlns:p14="http://schemas.microsoft.com/office/powerpoint/2010/main" val="30014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2736304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6652"/>
            <a:ext cx="2435467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4941168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Не нужно забывать о том, что проводить сюжетно – ролевые нужно систематически, а не от случая к случаю, тогда успех в их проведении будет гарантирован. </a:t>
            </a:r>
            <a:endParaRPr lang="ru-RU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76672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i="1" dirty="0" smtClean="0">
              <a:solidFill>
                <a:schemeClr val="bg2"/>
              </a:solidFill>
            </a:endParaRPr>
          </a:p>
          <a:p>
            <a:endParaRPr lang="ru-RU" sz="4800" b="1" i="1" dirty="0">
              <a:solidFill>
                <a:schemeClr val="bg2"/>
              </a:solidFill>
            </a:endParaRPr>
          </a:p>
          <a:p>
            <a:endParaRPr lang="ru-RU" sz="4800" b="1" i="1" dirty="0" smtClean="0">
              <a:solidFill>
                <a:schemeClr val="bg2"/>
              </a:solidFill>
            </a:endParaRPr>
          </a:p>
          <a:p>
            <a:r>
              <a:rPr lang="ru-RU" sz="4800" b="1" i="1" dirty="0">
                <a:solidFill>
                  <a:schemeClr val="bg2"/>
                </a:solidFill>
              </a:rPr>
              <a:t> </a:t>
            </a:r>
            <a:r>
              <a:rPr lang="ru-RU" sz="4800" b="1" i="1" dirty="0" smtClean="0">
                <a:solidFill>
                  <a:schemeClr val="bg2"/>
                </a:solidFill>
              </a:rPr>
              <a:t>    Благодарю за внимание!</a:t>
            </a:r>
            <a:endParaRPr lang="ru-RU" sz="4800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4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340768"/>
            <a:ext cx="82628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/>
                </a:solidFill>
              </a:rPr>
              <a:t>Игра – путь детей к познанию мира, в котором они живут и который </a:t>
            </a:r>
          </a:p>
          <a:p>
            <a:pPr algn="ctr"/>
            <a:r>
              <a:rPr lang="ru-RU" sz="4400" b="1" dirty="0">
                <a:solidFill>
                  <a:schemeClr val="bg2"/>
                </a:solidFill>
              </a:rPr>
              <a:t>п</a:t>
            </a:r>
            <a:r>
              <a:rPr lang="ru-RU" sz="4400" b="1" dirty="0" smtClean="0">
                <a:solidFill>
                  <a:schemeClr val="bg2"/>
                </a:solidFill>
              </a:rPr>
              <a:t>ризваны изменить.    </a:t>
            </a:r>
          </a:p>
          <a:p>
            <a:pPr algn="ctr"/>
            <a:r>
              <a:rPr lang="ru-RU" sz="4400" b="1" dirty="0">
                <a:solidFill>
                  <a:schemeClr val="bg2"/>
                </a:solidFill>
              </a:rPr>
              <a:t> </a:t>
            </a:r>
            <a:r>
              <a:rPr lang="ru-RU" sz="4400" b="1" dirty="0" smtClean="0">
                <a:solidFill>
                  <a:schemeClr val="bg2"/>
                </a:solidFill>
              </a:rPr>
              <a:t>                                                                                                                                               </a:t>
            </a:r>
            <a:r>
              <a:rPr lang="ru-RU" sz="4400" b="1" dirty="0" err="1" smtClean="0">
                <a:solidFill>
                  <a:schemeClr val="bg2"/>
                </a:solidFill>
              </a:rPr>
              <a:t>М.Горький</a:t>
            </a:r>
            <a:r>
              <a:rPr lang="ru-RU" sz="4400" b="1" dirty="0" smtClean="0">
                <a:solidFill>
                  <a:schemeClr val="bg2"/>
                </a:solidFill>
              </a:rPr>
              <a:t>. </a:t>
            </a:r>
            <a:endParaRPr lang="ru-RU" sz="4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3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20688"/>
            <a:ext cx="48245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Игра- основной вид деятельности дошкольного возраста. В игре дети развиваются, обучаются и воспитываются. В процессе игры формируются все стороны личности ребенка. </a:t>
            </a:r>
          </a:p>
          <a:p>
            <a:r>
              <a:rPr lang="ru-RU" sz="2000" b="1" dirty="0">
                <a:solidFill>
                  <a:schemeClr val="bg2"/>
                </a:solidFill>
              </a:rPr>
              <a:t>Опыт моей работы показывает, что именно  в сюжетно-ролевой игре  доступнее развивать познавательный  интерес, об этом говорит    рост показателей познавательной сферы: образного, понятийного мышления, развития речи, внимания, работоспособности</a:t>
            </a:r>
            <a:r>
              <a:rPr lang="ru-RU" sz="2000" b="1" dirty="0" smtClean="0">
                <a:solidFill>
                  <a:schemeClr val="bg2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Сюжетная игра отображает жизненные впечатления, закрепляет и уточняет знания об окружающем мире. </a:t>
            </a:r>
            <a:endParaRPr lang="ru-RU" sz="2000" b="1" dirty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2696"/>
            <a:ext cx="3706142" cy="5003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5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48680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</a:t>
            </a:r>
            <a:r>
              <a:rPr lang="ru-RU" sz="3200" b="1" dirty="0" smtClean="0">
                <a:solidFill>
                  <a:schemeClr val="bg2"/>
                </a:solidFill>
              </a:rPr>
              <a:t>Сюжетно – ролевая игра «Семья»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Беседа «Мои родные», «Кем работает папа, мама», «Мой выходной день», демонстрация иллюстраций с семьей, фотографии. 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Упражнения «Мои родственники», «Как встречать гостей», «Завтрак, обед, ужин», </a:t>
            </a:r>
            <a:r>
              <a:rPr lang="ru-RU" sz="2000" b="1" dirty="0">
                <a:solidFill>
                  <a:schemeClr val="bg2"/>
                </a:solidFill>
              </a:rPr>
              <a:t>«Уборка в доме». Чтение рассказов, стихов: Э. Успенский «Если был бы я девчонкой», А. </a:t>
            </a:r>
            <a:r>
              <a:rPr lang="ru-RU" sz="2000" b="1" dirty="0" err="1">
                <a:solidFill>
                  <a:schemeClr val="bg2"/>
                </a:solidFill>
              </a:rPr>
              <a:t>Барто</a:t>
            </a:r>
            <a:r>
              <a:rPr lang="ru-RU" sz="2000" b="1" dirty="0">
                <a:solidFill>
                  <a:schemeClr val="bg2"/>
                </a:solidFill>
              </a:rPr>
              <a:t> «Его семья</a:t>
            </a:r>
            <a:r>
              <a:rPr lang="ru-RU" sz="2000" b="1" dirty="0" smtClean="0">
                <a:solidFill>
                  <a:schemeClr val="bg2"/>
                </a:solidFill>
              </a:rPr>
              <a:t>». </a:t>
            </a:r>
            <a:r>
              <a:rPr lang="ru-RU" sz="2000" b="1" dirty="0">
                <a:solidFill>
                  <a:schemeClr val="bg2"/>
                </a:solidFill>
              </a:rPr>
              <a:t>Продуктивная деятельность: пришли гости, День рождения мамы, стирка, готовим обед.</a:t>
            </a:r>
            <a:endParaRPr lang="ru-RU" sz="2000" b="1" dirty="0" smtClean="0">
              <a:solidFill>
                <a:schemeClr val="bg2"/>
              </a:solidFill>
            </a:endParaRPr>
          </a:p>
          <a:p>
            <a:endParaRPr lang="ru-RU" sz="3200" b="1" dirty="0">
              <a:solidFill>
                <a:schemeClr val="bg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1872208" cy="3045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68499"/>
            <a:ext cx="2016225" cy="3333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3561411"/>
            <a:ext cx="2376265" cy="3212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52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3137545" cy="5021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7544" y="620688"/>
            <a:ext cx="84969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Сюжетно – ролевая игра «Парикмахерская»</a:t>
            </a:r>
          </a:p>
          <a:p>
            <a:r>
              <a:rPr lang="ru-RU" sz="2400" b="1" dirty="0">
                <a:solidFill>
                  <a:schemeClr val="bg2"/>
                </a:solidFill>
              </a:rPr>
              <a:t>Ножницы возьмем у мамы </a:t>
            </a:r>
          </a:p>
          <a:p>
            <a:r>
              <a:rPr lang="ru-RU" sz="2400" b="1" dirty="0">
                <a:solidFill>
                  <a:schemeClr val="bg2"/>
                </a:solidFill>
              </a:rPr>
              <a:t>Подстригаться будем сами.</a:t>
            </a:r>
          </a:p>
          <a:p>
            <a:r>
              <a:rPr lang="ru-RU" sz="2400" b="1" dirty="0">
                <a:solidFill>
                  <a:schemeClr val="bg2"/>
                </a:solidFill>
              </a:rPr>
              <a:t>Срежем волосы с макушки, </a:t>
            </a:r>
          </a:p>
          <a:p>
            <a:r>
              <a:rPr lang="ru-RU" sz="2400" b="1" dirty="0">
                <a:solidFill>
                  <a:schemeClr val="bg2"/>
                </a:solidFill>
              </a:rPr>
              <a:t>Оголим немножко ушки.</a:t>
            </a:r>
          </a:p>
          <a:p>
            <a:endParaRPr lang="ru-RU" sz="2400" b="1" dirty="0" smtClean="0">
              <a:solidFill>
                <a:schemeClr val="bg2"/>
              </a:solidFill>
            </a:endParaRPr>
          </a:p>
          <a:p>
            <a:r>
              <a:rPr lang="ru-RU" sz="2400" b="1" dirty="0" smtClean="0">
                <a:solidFill>
                  <a:schemeClr val="bg2"/>
                </a:solidFill>
              </a:rPr>
              <a:t>Парикмахер </a:t>
            </a:r>
            <a:r>
              <a:rPr lang="ru-RU" sz="2400" b="1" dirty="0">
                <a:solidFill>
                  <a:schemeClr val="bg2"/>
                </a:solidFill>
              </a:rPr>
              <a:t>непременно </a:t>
            </a:r>
            <a:endParaRPr lang="ru-RU" sz="2400" b="1" dirty="0" smtClean="0">
              <a:solidFill>
                <a:schemeClr val="bg2"/>
              </a:solidFill>
            </a:endParaRPr>
          </a:p>
          <a:p>
            <a:r>
              <a:rPr lang="ru-RU" sz="2400" b="1" dirty="0">
                <a:solidFill>
                  <a:schemeClr val="bg2"/>
                </a:solidFill>
              </a:rPr>
              <a:t>П</a:t>
            </a:r>
            <a:r>
              <a:rPr lang="ru-RU" sz="2400" b="1" dirty="0" smtClean="0">
                <a:solidFill>
                  <a:schemeClr val="bg2"/>
                </a:solidFill>
              </a:rPr>
              <a:t>одстрижет </a:t>
            </a:r>
            <a:r>
              <a:rPr lang="ru-RU" sz="2400" b="1" dirty="0">
                <a:solidFill>
                  <a:schemeClr val="bg2"/>
                </a:solidFill>
              </a:rPr>
              <a:t>вас современно. </a:t>
            </a:r>
            <a:endParaRPr lang="ru-RU" sz="2400" b="1" dirty="0" smtClean="0">
              <a:solidFill>
                <a:schemeClr val="bg2"/>
              </a:solidFill>
            </a:endParaRPr>
          </a:p>
          <a:p>
            <a:r>
              <a:rPr lang="ru-RU" sz="2400" b="1" dirty="0" smtClean="0">
                <a:solidFill>
                  <a:schemeClr val="bg2"/>
                </a:solidFill>
              </a:rPr>
              <a:t>Дайте </a:t>
            </a:r>
            <a:r>
              <a:rPr lang="ru-RU" sz="2400" b="1" dirty="0">
                <a:solidFill>
                  <a:schemeClr val="bg2"/>
                </a:solidFill>
              </a:rPr>
              <a:t>ножницы, расческу, </a:t>
            </a:r>
            <a:endParaRPr lang="ru-RU" sz="2400" b="1" dirty="0" smtClean="0">
              <a:solidFill>
                <a:schemeClr val="bg2"/>
              </a:solidFill>
            </a:endParaRPr>
          </a:p>
          <a:p>
            <a:r>
              <a:rPr lang="ru-RU" sz="2400" b="1" dirty="0">
                <a:solidFill>
                  <a:schemeClr val="bg2"/>
                </a:solidFill>
              </a:rPr>
              <a:t>О</a:t>
            </a:r>
            <a:r>
              <a:rPr lang="ru-RU" sz="2400" b="1" dirty="0" smtClean="0">
                <a:solidFill>
                  <a:schemeClr val="bg2"/>
                </a:solidFill>
              </a:rPr>
              <a:t>н </a:t>
            </a:r>
            <a:r>
              <a:rPr lang="ru-RU" sz="2400" b="1" dirty="0">
                <a:solidFill>
                  <a:schemeClr val="bg2"/>
                </a:solidFill>
              </a:rPr>
              <a:t>вам сделает прическу. </a:t>
            </a:r>
            <a:endParaRPr lang="ru-RU" sz="2400" b="1" dirty="0" smtClean="0">
              <a:solidFill>
                <a:schemeClr val="bg2"/>
              </a:solidFill>
            </a:endParaRPr>
          </a:p>
          <a:p>
            <a:endParaRPr lang="ru-RU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/>
                </a:solidFill>
              </a:rPr>
              <a:t>Я применяю в работе такой алгоритм ролевой детской игры «Парикмахерская»:</a:t>
            </a:r>
          </a:p>
          <a:p>
            <a:r>
              <a:rPr lang="ru-RU" sz="2400" b="1" dirty="0" smtClean="0">
                <a:solidFill>
                  <a:schemeClr val="bg2"/>
                </a:solidFill>
              </a:rPr>
              <a:t>•Вводная </a:t>
            </a:r>
            <a:r>
              <a:rPr lang="ru-RU" sz="2400" b="1" dirty="0">
                <a:solidFill>
                  <a:schemeClr val="bg2"/>
                </a:solidFill>
              </a:rPr>
              <a:t>беседа: «Прически, стрижки, профессия»;</a:t>
            </a:r>
          </a:p>
          <a:p>
            <a:r>
              <a:rPr lang="ru-RU" sz="2400" b="1" dirty="0" smtClean="0">
                <a:solidFill>
                  <a:schemeClr val="bg2"/>
                </a:solidFill>
              </a:rPr>
              <a:t>•Демонстрация </a:t>
            </a:r>
            <a:r>
              <a:rPr lang="ru-RU" sz="2400" b="1" dirty="0">
                <a:solidFill>
                  <a:schemeClr val="bg2"/>
                </a:solidFill>
              </a:rPr>
              <a:t>иллюстраций по теме;</a:t>
            </a:r>
          </a:p>
          <a:p>
            <a:r>
              <a:rPr lang="ru-RU" sz="2400" b="1" dirty="0" smtClean="0">
                <a:solidFill>
                  <a:schemeClr val="bg2"/>
                </a:solidFill>
              </a:rPr>
              <a:t>•Упражнения</a:t>
            </a:r>
            <a:r>
              <a:rPr lang="ru-RU" sz="2400" b="1" dirty="0">
                <a:solidFill>
                  <a:schemeClr val="bg2"/>
                </a:solidFill>
              </a:rPr>
              <a:t>: «Чем работает мастер?», «Как называются инструменты?»;</a:t>
            </a:r>
          </a:p>
          <a:p>
            <a:r>
              <a:rPr lang="ru-RU" sz="2400" b="1" dirty="0" smtClean="0">
                <a:solidFill>
                  <a:schemeClr val="bg2"/>
                </a:solidFill>
              </a:rPr>
              <a:t>•Собственно</a:t>
            </a:r>
            <a:r>
              <a:rPr lang="ru-RU" sz="2400" b="1" dirty="0">
                <a:solidFill>
                  <a:schemeClr val="bg2"/>
                </a:solidFill>
              </a:rPr>
              <a:t>, практическая часть: «Мы с мамой пришли стричься», «Я собираюсь на бал», «Прическа для принцессы», «Прическа для принца» и т.д.</a:t>
            </a:r>
          </a:p>
          <a:p>
            <a:r>
              <a:rPr lang="ru-RU" sz="2400" b="1" dirty="0" smtClean="0">
                <a:solidFill>
                  <a:schemeClr val="bg2"/>
                </a:solidFill>
              </a:rPr>
              <a:t>•Заключительная </a:t>
            </a:r>
            <a:r>
              <a:rPr lang="ru-RU" sz="2400" b="1" dirty="0">
                <a:solidFill>
                  <a:schemeClr val="bg2"/>
                </a:solidFill>
              </a:rPr>
              <a:t>часть: убираем рабочее место, чистим инструменты.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238" y="3861048"/>
            <a:ext cx="2016224" cy="2852936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/>
                </a:solidFill>
              </a:rPr>
              <a:t>Алгоритм игры «Магазин» довольно прост и занятен. Нужно помнить, что дети обучаются играя. Поэтому попутно можно разучить стишок</a:t>
            </a:r>
          </a:p>
          <a:p>
            <a:r>
              <a:rPr lang="ru-RU" sz="2400" b="1" dirty="0">
                <a:solidFill>
                  <a:schemeClr val="bg2"/>
                </a:solidFill>
              </a:rPr>
              <a:t>Мы приходим в магазин </a:t>
            </a:r>
          </a:p>
          <a:p>
            <a:r>
              <a:rPr lang="ru-RU" sz="2400" b="1" dirty="0">
                <a:solidFill>
                  <a:schemeClr val="bg2"/>
                </a:solidFill>
              </a:rPr>
              <a:t>В нем обилие витрин</a:t>
            </a:r>
          </a:p>
          <a:p>
            <a:r>
              <a:rPr lang="ru-RU" sz="2400" b="1" dirty="0">
                <a:solidFill>
                  <a:schemeClr val="bg2"/>
                </a:solidFill>
              </a:rPr>
              <a:t>Выбрать нужную покупку</a:t>
            </a:r>
          </a:p>
          <a:p>
            <a:r>
              <a:rPr lang="ru-RU" sz="2400" b="1" dirty="0">
                <a:solidFill>
                  <a:schemeClr val="bg2"/>
                </a:solidFill>
              </a:rPr>
              <a:t>Продавец поможет чуткий</a:t>
            </a:r>
            <a:r>
              <a:rPr lang="ru-RU" sz="2400" b="1" dirty="0" smtClean="0">
                <a:solidFill>
                  <a:schemeClr val="bg2"/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bg2"/>
                </a:solidFill>
              </a:rPr>
              <a:t>или поговорку, посмотреть мультик или прочитать  небольшой рассказ о том, во что вы собираетесь играть. Обязательно нужна предыстория. Например, не просто говорим малышам: давай, будем играть в покупки. Придумываем целый сюжет: у куклы или медвежонка День рождения. Нужно пойти и купить ему подарочек.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4681"/>
            <a:ext cx="2002121" cy="196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880320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56792"/>
            <a:ext cx="2879006" cy="4608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20687"/>
            <a:ext cx="3065537" cy="4536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62916" y="147990"/>
            <a:ext cx="2162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«Магазин»</a:t>
            </a:r>
            <a:endParaRPr lang="ru-RU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7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76392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Сюжетно – ролевая игра «Больница»</a:t>
            </a:r>
          </a:p>
          <a:p>
            <a:r>
              <a:rPr lang="ru-RU" sz="2400" b="1" dirty="0">
                <a:solidFill>
                  <a:schemeClr val="bg2"/>
                </a:solidFill>
              </a:rPr>
              <a:t>Игровые действия: все, как в жизни. Вызываем по телефону врача, медсестра накладывает бинт, ставит укол, делает прививку. Врач слушает жалобы, выписывает рецепт.</a:t>
            </a:r>
          </a:p>
          <a:p>
            <a:r>
              <a:rPr lang="ru-RU" sz="2400" b="1" dirty="0">
                <a:solidFill>
                  <a:schemeClr val="bg2"/>
                </a:solidFill>
              </a:rPr>
              <a:t>Я врачом наверно буду</a:t>
            </a:r>
          </a:p>
          <a:p>
            <a:r>
              <a:rPr lang="ru-RU" sz="2400" b="1" dirty="0">
                <a:solidFill>
                  <a:schemeClr val="bg2"/>
                </a:solidFill>
              </a:rPr>
              <a:t>Буду я лечить людей!</a:t>
            </a:r>
          </a:p>
          <a:p>
            <a:r>
              <a:rPr lang="ru-RU" sz="2400" b="1" dirty="0">
                <a:solidFill>
                  <a:schemeClr val="bg2"/>
                </a:solidFill>
              </a:rPr>
              <a:t>Буду ездить я повсюду</a:t>
            </a:r>
          </a:p>
          <a:p>
            <a:r>
              <a:rPr lang="ru-RU" sz="2400" b="1" dirty="0">
                <a:solidFill>
                  <a:schemeClr val="bg2"/>
                </a:solidFill>
              </a:rPr>
              <a:t>И спасать больных детей</a:t>
            </a:r>
            <a:r>
              <a:rPr lang="ru-RU" sz="2400" b="1" dirty="0" smtClean="0">
                <a:solidFill>
                  <a:schemeClr val="bg2"/>
                </a:solidFill>
              </a:rPr>
              <a:t>!</a:t>
            </a:r>
          </a:p>
          <a:p>
            <a:endParaRPr lang="ru-RU" sz="2400" b="1" dirty="0">
              <a:solidFill>
                <a:schemeClr val="bg2"/>
              </a:solidFill>
            </a:endParaRPr>
          </a:p>
          <a:p>
            <a:endParaRPr lang="ru-RU" sz="2400" b="1" dirty="0">
              <a:solidFill>
                <a:schemeClr val="bg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2994025" cy="4164013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6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610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2019-05-19T09:50:28Z</dcterms:created>
  <dcterms:modified xsi:type="dcterms:W3CDTF">2019-05-19T17:29:47Z</dcterms:modified>
</cp:coreProperties>
</file>